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</p:sldMasterIdLst>
  <p:notesMasterIdLst>
    <p:notesMasterId r:id="rId18"/>
  </p:notesMasterIdLst>
  <p:handoutMasterIdLst>
    <p:handoutMasterId r:id="rId19"/>
  </p:handoutMasterIdLst>
  <p:sldIdLst>
    <p:sldId id="303" r:id="rId4"/>
    <p:sldId id="265" r:id="rId5"/>
    <p:sldId id="299" r:id="rId6"/>
    <p:sldId id="300" r:id="rId7"/>
    <p:sldId id="301" r:id="rId8"/>
    <p:sldId id="309" r:id="rId9"/>
    <p:sldId id="312" r:id="rId10"/>
    <p:sldId id="318" r:id="rId11"/>
    <p:sldId id="310" r:id="rId12"/>
    <p:sldId id="315" r:id="rId13"/>
    <p:sldId id="317" r:id="rId14"/>
    <p:sldId id="314" r:id="rId15"/>
    <p:sldId id="313" r:id="rId16"/>
    <p:sldId id="316" r:id="rId17"/>
  </p:sldIdLst>
  <p:sldSz cx="12192000" cy="6858000"/>
  <p:notesSz cx="6858000" cy="9144000"/>
  <p:embeddedFontLst>
    <p:embeddedFont>
      <p:font typeface="微软雅黑" panose="020B0503020204020204" pitchFamily="34" charset="-122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  <p:embeddedFont>
      <p:font typeface="Calibri Light" panose="020F0302020204030204" charset="0"/>
      <p:regular r:id="rId29"/>
      <p:italic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8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9"/>
    <a:srgbClr val="FFFEFC"/>
    <a:srgbClr val="FF9600"/>
    <a:srgbClr val="FFB769"/>
    <a:srgbClr val="FF9B2F"/>
    <a:srgbClr val="797979"/>
    <a:srgbClr val="373737"/>
    <a:srgbClr val="FFF3E5"/>
    <a:srgbClr val="FFE7CD"/>
    <a:srgbClr val="FFCF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876" y="72"/>
      </p:cViewPr>
      <p:guideLst>
        <p:guide orient="horz" pos="2028"/>
        <p:guide pos="375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820" y="60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gs" Target="tags/tag38.xml"/><Relationship Id="rId30" Type="http://schemas.openxmlformats.org/officeDocument/2006/relationships/font" Target="fonts/font7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FCF85-B276-415A-B3AB-DBACFAB866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041E6-2B4D-49A3-9B47-BEC217ED40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2.png"/><Relationship Id="rId7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tags" Target="../tags/tag7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image" Target="../media/image2.png"/><Relationship Id="rId7" Type="http://schemas.openxmlformats.org/officeDocument/2006/relationships/tags" Target="../tags/tag14.xml"/><Relationship Id="rId6" Type="http://schemas.openxmlformats.org/officeDocument/2006/relationships/image" Target="../media/image1.png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20.xml"/><Relationship Id="rId7" Type="http://schemas.openxmlformats.org/officeDocument/2006/relationships/image" Target="../media/image1.png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image" Target="../media/image5.jpeg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bg>
      <p:bgPr>
        <a:gradFill>
          <a:gsLst>
            <a:gs pos="0">
              <a:schemeClr val="bg1"/>
            </a:gs>
            <a:gs pos="100000">
              <a:schemeClr val="accent1">
                <a:lumMod val="20000"/>
                <a:lumOff val="80000"/>
                <a:alpha val="10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7"/>
          <p:cNvSpPr/>
          <p:nvPr userDrawn="1">
            <p:custDataLst>
              <p:tags r:id="rId2"/>
            </p:custDataLst>
          </p:nvPr>
        </p:nvSpPr>
        <p:spPr>
          <a:xfrm rot="16200000" flipH="1">
            <a:off x="9083040" y="3747770"/>
            <a:ext cx="123825" cy="60966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78BAFF"/>
              </a:gs>
              <a:gs pos="100000">
                <a:srgbClr val="3F9DFE"/>
              </a:gs>
            </a:gsLst>
            <a:lin ang="159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/>
          </a:p>
        </p:txBody>
      </p:sp>
      <p:sp>
        <p:nvSpPr>
          <p:cNvPr id="25" name="Rectangle : coins arrondis 7"/>
          <p:cNvSpPr/>
          <p:nvPr userDrawn="1">
            <p:custDataLst>
              <p:tags r:id="rId3"/>
            </p:custDataLst>
          </p:nvPr>
        </p:nvSpPr>
        <p:spPr>
          <a:xfrm rot="16200000" flipH="1">
            <a:off x="2986405" y="3747770"/>
            <a:ext cx="123825" cy="609663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alpha val="62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/>
          </a:p>
        </p:txBody>
      </p:sp>
      <p:sp>
        <p:nvSpPr>
          <p:cNvPr id="12" name="标题占位符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971550" y="429895"/>
            <a:ext cx="6134735" cy="564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单击此处更改标题</a:t>
            </a:r>
            <a:endParaRPr lang="zh-CN" altLang="en-US"/>
          </a:p>
        </p:txBody>
      </p:sp>
      <p:pic>
        <p:nvPicPr>
          <p:cNvPr id="9" name="图片 8" descr="分割符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9710" y="347345"/>
            <a:ext cx="1230630" cy="729615"/>
          </a:xfrm>
          <a:prstGeom prst="rect">
            <a:avLst/>
          </a:prstGeom>
        </p:spPr>
      </p:pic>
      <p:pic>
        <p:nvPicPr>
          <p:cNvPr id="16" name="图片 15" descr="资源 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025380" y="314325"/>
            <a:ext cx="1600200" cy="641985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>
            <p:custDataLst>
              <p:tags r:id="rId9"/>
            </p:custDataLst>
          </p:nvPr>
        </p:nvSpPr>
        <p:spPr>
          <a:xfrm>
            <a:off x="3921125" y="6196330"/>
            <a:ext cx="4349750" cy="309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algn="l" defTabSz="2438400">
              <a:lnSpc>
                <a:spcPts val="1700"/>
              </a:lnSpc>
              <a:defRPr sz="1400">
                <a:solidFill>
                  <a:srgbClr val="A6AAA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pPr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Copyright © THREE SEVEN GAMES. All Rights Reserved</a:t>
            </a:r>
            <a:endParaRPr lang="en-US" altLang="zh-CN" sz="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gradFill>
          <a:gsLst>
            <a:gs pos="0">
              <a:schemeClr val="bg1"/>
            </a:gs>
            <a:gs pos="100000">
              <a:schemeClr val="accent1">
                <a:lumMod val="20000"/>
                <a:lumOff val="80000"/>
                <a:alpha val="10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gradFill>
          <a:gsLst>
            <a:gs pos="0">
              <a:schemeClr val="bg1"/>
            </a:gs>
            <a:gs pos="100000">
              <a:schemeClr val="accent1">
                <a:lumMod val="20000"/>
                <a:lumOff val="80000"/>
                <a:alpha val="10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组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15585" y="6072505"/>
            <a:ext cx="1560195" cy="1924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资源 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9125" y="476250"/>
            <a:ext cx="1600200" cy="641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gradFill>
          <a:gsLst>
            <a:gs pos="0">
              <a:schemeClr val="bg1"/>
            </a:gs>
            <a:gs pos="100000">
              <a:schemeClr val="accent1">
                <a:lumMod val="20000"/>
                <a:lumOff val="80000"/>
                <a:alpha val="10000"/>
              </a:schemeClr>
            </a:gs>
          </a:gsLst>
          <a:lin ang="52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占位符 1"/>
          <p:cNvSpPr>
            <a:spLocks noGrp="1"/>
          </p:cNvSpPr>
          <p:nvPr>
            <p:ph type="title" hasCustomPrompt="1"/>
          </p:nvPr>
        </p:nvSpPr>
        <p:spPr>
          <a:xfrm>
            <a:off x="971550" y="429895"/>
            <a:ext cx="6134735" cy="564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单击此处更改标题</a:t>
            </a:r>
            <a:endParaRPr lang="zh-CN" altLang="en-US"/>
          </a:p>
        </p:txBody>
      </p:sp>
      <p:pic>
        <p:nvPicPr>
          <p:cNvPr id="9" name="图片 8" descr="分割符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710" y="347345"/>
            <a:ext cx="1230630" cy="729615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>
            <p:custDataLst>
              <p:tags r:id="rId3"/>
            </p:custDataLst>
          </p:nvPr>
        </p:nvSpPr>
        <p:spPr>
          <a:xfrm>
            <a:off x="3921125" y="6196330"/>
            <a:ext cx="4349750" cy="309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algn="l" defTabSz="2438400">
              <a:lnSpc>
                <a:spcPts val="1700"/>
              </a:lnSpc>
              <a:defRPr sz="1400">
                <a:solidFill>
                  <a:srgbClr val="A6AAA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pPr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Copyright © THREE SEVEN GAMES. All Rights Reserved</a:t>
            </a:r>
            <a:endParaRPr lang="en-US" altLang="zh-CN" sz="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 descr="资源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25380" y="314325"/>
            <a:ext cx="1600200" cy="641985"/>
          </a:xfrm>
          <a:prstGeom prst="rect">
            <a:avLst/>
          </a:prstGeom>
        </p:spPr>
      </p:pic>
      <p:pic>
        <p:nvPicPr>
          <p:cNvPr id="18" name="图片 17" descr="图层 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12410" y="5663565"/>
            <a:ext cx="1567180" cy="5327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bg>
      <p:bgPr>
        <a:gradFill>
          <a:gsLst>
            <a:gs pos="0">
              <a:schemeClr val="bg1"/>
            </a:gs>
            <a:gs pos="100000">
              <a:schemeClr val="accent1">
                <a:lumMod val="20000"/>
                <a:lumOff val="80000"/>
                <a:alpha val="10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7"/>
          <p:cNvSpPr/>
          <p:nvPr userDrawn="1">
            <p:custDataLst>
              <p:tags r:id="rId2"/>
            </p:custDataLst>
          </p:nvPr>
        </p:nvSpPr>
        <p:spPr>
          <a:xfrm rot="16200000" flipH="1">
            <a:off x="9083040" y="3747770"/>
            <a:ext cx="123825" cy="60966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78BAFF"/>
              </a:gs>
              <a:gs pos="100000">
                <a:srgbClr val="3F9DFE"/>
              </a:gs>
            </a:gsLst>
            <a:lin ang="159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/>
          </a:p>
        </p:txBody>
      </p:sp>
      <p:sp>
        <p:nvSpPr>
          <p:cNvPr id="25" name="Rectangle : coins arrondis 7"/>
          <p:cNvSpPr/>
          <p:nvPr userDrawn="1">
            <p:custDataLst>
              <p:tags r:id="rId3"/>
            </p:custDataLst>
          </p:nvPr>
        </p:nvSpPr>
        <p:spPr>
          <a:xfrm rot="16200000" flipH="1">
            <a:off x="2986405" y="3747770"/>
            <a:ext cx="123825" cy="609663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alpha val="62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/>
          </a:p>
        </p:txBody>
      </p:sp>
      <p:sp>
        <p:nvSpPr>
          <p:cNvPr id="12" name="标题占位符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971550" y="429895"/>
            <a:ext cx="6134735" cy="564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单击此处更改标题</a:t>
            </a:r>
            <a:endParaRPr lang="zh-CN" altLang="en-US"/>
          </a:p>
        </p:txBody>
      </p:sp>
      <p:pic>
        <p:nvPicPr>
          <p:cNvPr id="9" name="图片 8" descr="分割符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9710" y="347345"/>
            <a:ext cx="1230630" cy="729615"/>
          </a:xfrm>
          <a:prstGeom prst="rect">
            <a:avLst/>
          </a:prstGeom>
        </p:spPr>
      </p:pic>
      <p:pic>
        <p:nvPicPr>
          <p:cNvPr id="16" name="图片 15" descr="资源 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025380" y="314325"/>
            <a:ext cx="1600200" cy="641985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>
            <p:custDataLst>
              <p:tags r:id="rId9"/>
            </p:custDataLst>
          </p:nvPr>
        </p:nvSpPr>
        <p:spPr>
          <a:xfrm>
            <a:off x="3921125" y="6196330"/>
            <a:ext cx="4349750" cy="309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algn="l" defTabSz="2438400">
              <a:lnSpc>
                <a:spcPts val="1700"/>
              </a:lnSpc>
              <a:defRPr sz="1400">
                <a:solidFill>
                  <a:srgbClr val="A6AAA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pPr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Copyright © THREE SEVEN GAMES. All Rights Reserved</a:t>
            </a:r>
            <a:endParaRPr lang="en-US" altLang="zh-CN" sz="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bg>
      <p:bgPr>
        <a:gradFill>
          <a:gsLst>
            <a:gs pos="0">
              <a:schemeClr val="bg1"/>
            </a:gs>
            <a:gs pos="100000">
              <a:schemeClr val="accent1">
                <a:lumMod val="20000"/>
                <a:lumOff val="80000"/>
                <a:alpha val="10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过度页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" y="0"/>
            <a:ext cx="12192000" cy="6858000"/>
          </a:xfrm>
          <a:prstGeom prst="rect">
            <a:avLst/>
          </a:prstGeom>
        </p:spPr>
      </p:pic>
      <p:sp>
        <p:nvSpPr>
          <p:cNvPr id="4" name="Rectangle : coins arrondis 7"/>
          <p:cNvSpPr/>
          <p:nvPr userDrawn="1">
            <p:custDataLst>
              <p:tags r:id="rId3"/>
            </p:custDataLst>
          </p:nvPr>
        </p:nvSpPr>
        <p:spPr>
          <a:xfrm rot="16200000" flipH="1">
            <a:off x="9083040" y="3747770"/>
            <a:ext cx="123825" cy="60966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78BAFF"/>
              </a:gs>
              <a:gs pos="100000">
                <a:srgbClr val="3F9DFE"/>
              </a:gs>
            </a:gsLst>
            <a:lin ang="159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/>
          </a:p>
        </p:txBody>
      </p:sp>
      <p:sp>
        <p:nvSpPr>
          <p:cNvPr id="25" name="Rectangle : coins arrondis 7"/>
          <p:cNvSpPr/>
          <p:nvPr userDrawn="1">
            <p:custDataLst>
              <p:tags r:id="rId4"/>
            </p:custDataLst>
          </p:nvPr>
        </p:nvSpPr>
        <p:spPr>
          <a:xfrm rot="16200000" flipH="1">
            <a:off x="2986405" y="3747770"/>
            <a:ext cx="123825" cy="609663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alpha val="62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/>
          </a:p>
        </p:txBody>
      </p:sp>
      <p:sp>
        <p:nvSpPr>
          <p:cNvPr id="12" name="标题占位符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971550" y="429895"/>
            <a:ext cx="6134735" cy="564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单击此处更改标题</a:t>
            </a:r>
            <a:endParaRPr lang="zh-CN" altLang="en-US"/>
          </a:p>
        </p:txBody>
      </p:sp>
      <p:pic>
        <p:nvPicPr>
          <p:cNvPr id="9" name="图片 8" descr="分割符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9710" y="347345"/>
            <a:ext cx="1230630" cy="729615"/>
          </a:xfrm>
          <a:prstGeom prst="rect">
            <a:avLst/>
          </a:prstGeom>
        </p:spPr>
      </p:pic>
      <p:pic>
        <p:nvPicPr>
          <p:cNvPr id="16" name="图片 15" descr="资源 2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025380" y="314325"/>
            <a:ext cx="1600200" cy="641985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>
            <p:custDataLst>
              <p:tags r:id="rId10"/>
            </p:custDataLst>
          </p:nvPr>
        </p:nvSpPr>
        <p:spPr>
          <a:xfrm>
            <a:off x="3921125" y="6196330"/>
            <a:ext cx="4349750" cy="309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algn="l" defTabSz="2438400">
              <a:lnSpc>
                <a:spcPts val="1700"/>
              </a:lnSpc>
              <a:defRPr sz="1400">
                <a:solidFill>
                  <a:srgbClr val="A6AAA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pPr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Copyright © THREE SEVEN GAMES. All Rights Reserved</a:t>
            </a:r>
            <a:endParaRPr lang="en-US" altLang="zh-CN" sz="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bg>
      <p:bgPr>
        <a:solidFill>
          <a:srgbClr val="F9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>
            <p:custDataLst>
              <p:tags r:id="rId2"/>
            </p:custDataLst>
          </p:nvPr>
        </p:nvSpPr>
        <p:spPr>
          <a:xfrm>
            <a:off x="3921125" y="6310630"/>
            <a:ext cx="4349750" cy="309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algn="l" defTabSz="2438400">
              <a:lnSpc>
                <a:spcPts val="1700"/>
              </a:lnSpc>
              <a:defRPr sz="1400">
                <a:solidFill>
                  <a:srgbClr val="A6AAA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pPr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Copyright © THREE SEVEN GAMES. All Rights Reserved</a:t>
            </a:r>
            <a:endParaRPr lang="en-US" altLang="zh-CN" sz="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bg>
      <p:bgPr>
        <a:gradFill>
          <a:gsLst>
            <a:gs pos="3000">
              <a:srgbClr val="171717"/>
            </a:gs>
            <a:gs pos="100000">
              <a:srgbClr val="31313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>
            <p:custDataLst>
              <p:tags r:id="rId2"/>
            </p:custDataLst>
          </p:nvPr>
        </p:nvSpPr>
        <p:spPr>
          <a:xfrm>
            <a:off x="3921125" y="6310630"/>
            <a:ext cx="4349750" cy="309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algn="l" defTabSz="2438400">
              <a:lnSpc>
                <a:spcPts val="1700"/>
              </a:lnSpc>
              <a:defRPr sz="1400">
                <a:solidFill>
                  <a:srgbClr val="A6AAA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pPr>
            <a:r>
              <a:rPr lang="en-US" altLang="zh-CN" sz="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Copyright © THREE SEVEN GAMES. All Rights Reserved</a:t>
            </a:r>
            <a:endParaRPr lang="en-US" altLang="zh-CN" sz="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gradFill>
          <a:gsLst>
            <a:gs pos="0">
              <a:schemeClr val="bg1"/>
            </a:gs>
            <a:gs pos="100000">
              <a:schemeClr val="accent1">
                <a:lumMod val="20000"/>
                <a:lumOff val="80000"/>
                <a:alpha val="10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组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" y="5746115"/>
            <a:ext cx="998855" cy="32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gradFill>
          <a:gsLst>
            <a:gs pos="0">
              <a:schemeClr val="bg1"/>
            </a:gs>
            <a:gs pos="100000">
              <a:schemeClr val="accent1">
                <a:lumMod val="20000"/>
                <a:lumOff val="80000"/>
                <a:alpha val="10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7"/>
          <p:cNvSpPr/>
          <p:nvPr userDrawn="1">
            <p:custDataLst>
              <p:tags r:id="rId2"/>
            </p:custDataLst>
          </p:nvPr>
        </p:nvSpPr>
        <p:spPr>
          <a:xfrm rot="16200000" flipH="1">
            <a:off x="9083040" y="3747770"/>
            <a:ext cx="123825" cy="609663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78BAFF"/>
              </a:gs>
              <a:gs pos="100000">
                <a:srgbClr val="3F9DFE"/>
              </a:gs>
            </a:gsLst>
            <a:lin ang="159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/>
          </a:p>
        </p:txBody>
      </p:sp>
      <p:sp>
        <p:nvSpPr>
          <p:cNvPr id="25" name="Rectangle : coins arrondis 7"/>
          <p:cNvSpPr/>
          <p:nvPr userDrawn="1">
            <p:custDataLst>
              <p:tags r:id="rId3"/>
            </p:custDataLst>
          </p:nvPr>
        </p:nvSpPr>
        <p:spPr>
          <a:xfrm rot="16200000" flipH="1">
            <a:off x="2986405" y="3747770"/>
            <a:ext cx="123825" cy="609663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alpha val="62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slideLayout" Target="../slideLayouts/slideLayout9.xml"/><Relationship Id="rId7" Type="http://schemas.openxmlformats.org/officeDocument/2006/relationships/slideLayout" Target="../slideLayouts/slideLayout8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672B4-EF14-408D-A878-5612452545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D5A18-82D9-46E0-A200-A00081866AD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672B4-EF14-408D-A878-5612452545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D5A18-82D9-46E0-A200-A00081866AD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image" Target="../media/image12.png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image" Target="../media/image11.png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3.png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07085" y="2454910"/>
            <a:ext cx="47872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网络数据同步-</a:t>
            </a:r>
            <a:br>
              <a:rPr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</a:br>
            <a:r>
              <a:rPr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帧同步</a:t>
            </a:r>
            <a:r>
              <a:rPr 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基础</a:t>
            </a:r>
            <a:r>
              <a:rPr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原理浅析</a:t>
            </a:r>
            <a:endParaRPr sz="4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3400" y="381635"/>
            <a:ext cx="2271395" cy="774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71550" y="429895"/>
            <a:ext cx="8721725" cy="56451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203864"/>
                </a:solidFill>
                <a:sym typeface="+mn-lt"/>
              </a:rPr>
              <a:t>帧同步</a:t>
            </a:r>
            <a:r>
              <a:rPr lang="en-US" altLang="zh-CN" dirty="0">
                <a:solidFill>
                  <a:srgbClr val="203864"/>
                </a:solidFill>
                <a:sym typeface="+mn-lt"/>
              </a:rPr>
              <a:t>同步</a:t>
            </a:r>
            <a:r>
              <a:rPr lang="zh-CN" altLang="en-US" dirty="0">
                <a:solidFill>
                  <a:srgbClr val="203864"/>
                </a:solidFill>
                <a:sym typeface="+mn-lt"/>
              </a:rPr>
              <a:t>基础机制</a:t>
            </a:r>
            <a:endParaRPr lang="zh-CN" altLang="en-US" dirty="0">
              <a:solidFill>
                <a:srgbClr val="203864"/>
              </a:solidFill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578340" y="429895"/>
            <a:ext cx="2271395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12920" y="5708650"/>
            <a:ext cx="3293745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96645" y="1289050"/>
            <a:ext cx="269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客户端帧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同步主循环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流程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643505" y="3136265"/>
            <a:ext cx="1932940" cy="8077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>
                <a:solidFill>
                  <a:schemeClr val="tx1"/>
                </a:solidFill>
              </a:rPr>
              <a:t>检测时间大于逻辑帧间隔</a:t>
            </a:r>
            <a:r>
              <a:rPr lang="en-US" altLang="zh-CN" sz="1500">
                <a:solidFill>
                  <a:schemeClr val="tx1"/>
                </a:solidFill>
              </a:rPr>
              <a:t>(</a:t>
            </a:r>
            <a:r>
              <a:rPr lang="zh-CN" altLang="en-US" sz="1500">
                <a:solidFill>
                  <a:schemeClr val="tx1"/>
                </a:solidFill>
              </a:rPr>
              <a:t>例如</a:t>
            </a:r>
            <a:r>
              <a:rPr lang="en-US" altLang="zh-CN" sz="1500">
                <a:solidFill>
                  <a:schemeClr val="tx1"/>
                </a:solidFill>
              </a:rPr>
              <a:t>200ms)</a:t>
            </a:r>
            <a:endParaRPr lang="en-US" altLang="zh-CN" sz="150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643505" y="4346575"/>
            <a:ext cx="1932940" cy="8077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>
                <a:solidFill>
                  <a:schemeClr val="tx1"/>
                </a:solidFill>
              </a:rPr>
              <a:t>检查执行服务器下发帧数据</a:t>
            </a:r>
            <a:endParaRPr lang="zh-CN" altLang="en-US" sz="150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998720" y="3136265"/>
            <a:ext cx="1932940" cy="8077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>
                <a:solidFill>
                  <a:schemeClr val="tx1"/>
                </a:solidFill>
              </a:rPr>
              <a:t>驱动渲染帧</a:t>
            </a:r>
            <a:endParaRPr lang="zh-CN" altLang="en-US" sz="1500">
              <a:solidFill>
                <a:schemeClr val="tx1"/>
              </a:solidFill>
            </a:endParaRPr>
          </a:p>
          <a:p>
            <a:pPr algn="ctr"/>
            <a:r>
              <a:rPr lang="en-US" altLang="zh-CN" sz="1500">
                <a:solidFill>
                  <a:schemeClr val="tx1"/>
                </a:solidFill>
              </a:rPr>
              <a:t>(</a:t>
            </a:r>
            <a:r>
              <a:rPr lang="zh-CN" altLang="en-US" sz="1500">
                <a:solidFill>
                  <a:schemeClr val="tx1"/>
                </a:solidFill>
              </a:rPr>
              <a:t>比如模型、动画</a:t>
            </a:r>
            <a:r>
              <a:rPr lang="en-US" altLang="zh-CN" sz="1500">
                <a:solidFill>
                  <a:schemeClr val="tx1"/>
                </a:solidFill>
              </a:rPr>
              <a:t>)</a:t>
            </a:r>
            <a:endParaRPr lang="en-US" altLang="zh-CN" sz="1500">
              <a:solidFill>
                <a:schemeClr val="tx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643505" y="5556885"/>
            <a:ext cx="1932940" cy="8077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>
                <a:solidFill>
                  <a:schemeClr val="tx1"/>
                </a:solidFill>
              </a:rPr>
              <a:t>驱动逻辑帧</a:t>
            </a:r>
            <a:endParaRPr lang="zh-CN" altLang="en-US" sz="1500">
              <a:solidFill>
                <a:schemeClr val="tx1"/>
              </a:solidFill>
            </a:endParaRPr>
          </a:p>
          <a:p>
            <a:pPr algn="ctr"/>
            <a:r>
              <a:rPr lang="en-US" altLang="zh-CN" sz="1500">
                <a:solidFill>
                  <a:schemeClr val="tx1"/>
                </a:solidFill>
              </a:rPr>
              <a:t>(</a:t>
            </a:r>
            <a:r>
              <a:rPr lang="zh-CN" altLang="en-US" sz="1500">
                <a:solidFill>
                  <a:schemeClr val="tx1"/>
                </a:solidFill>
              </a:rPr>
              <a:t>比如逻辑位置</a:t>
            </a:r>
            <a:r>
              <a:rPr lang="en-US" altLang="zh-CN" sz="1500">
                <a:solidFill>
                  <a:schemeClr val="tx1"/>
                </a:solidFill>
              </a:rPr>
              <a:t>)</a:t>
            </a:r>
            <a:endParaRPr lang="en-US" altLang="zh-CN" sz="1500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354570" y="3136265"/>
            <a:ext cx="1932940" cy="8077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>
                <a:solidFill>
                  <a:schemeClr val="tx1"/>
                </a:solidFill>
              </a:rPr>
              <a:t>检测碰撞</a:t>
            </a:r>
            <a:endParaRPr lang="zh-CN" altLang="en-US" sz="1500">
              <a:solidFill>
                <a:schemeClr val="tx1"/>
              </a:solidFill>
            </a:endParaRPr>
          </a:p>
          <a:p>
            <a:pPr algn="ctr"/>
            <a:r>
              <a:rPr lang="zh-CN" altLang="en-US" sz="1500">
                <a:solidFill>
                  <a:schemeClr val="tx1"/>
                </a:solidFill>
              </a:rPr>
              <a:t>碰撞位置修正</a:t>
            </a:r>
            <a:endParaRPr lang="zh-CN" altLang="en-US" sz="1500">
              <a:solidFill>
                <a:schemeClr val="tx1"/>
              </a:solidFill>
            </a:endParaRPr>
          </a:p>
        </p:txBody>
      </p:sp>
      <p:cxnSp>
        <p:nvCxnSpPr>
          <p:cNvPr id="18" name="直接箭头连接符 17"/>
          <p:cNvCxnSpPr>
            <a:stCxn id="9" idx="2"/>
            <a:endCxn id="10" idx="0"/>
          </p:cNvCxnSpPr>
          <p:nvPr/>
        </p:nvCxnSpPr>
        <p:spPr>
          <a:xfrm>
            <a:off x="3609975" y="3943985"/>
            <a:ext cx="0" cy="4025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5128895" y="1904365"/>
            <a:ext cx="1672590" cy="5613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>
                <a:solidFill>
                  <a:schemeClr val="tx1"/>
                </a:solidFill>
              </a:rPr>
              <a:t>定时</a:t>
            </a:r>
            <a:r>
              <a:rPr lang="en-US" altLang="zh-CN" sz="1500">
                <a:solidFill>
                  <a:schemeClr val="tx1"/>
                </a:solidFill>
              </a:rPr>
              <a:t>tick</a:t>
            </a:r>
            <a:endParaRPr lang="en-US" altLang="zh-CN" sz="1500">
              <a:solidFill>
                <a:schemeClr val="tx1"/>
              </a:solidFill>
            </a:endParaRPr>
          </a:p>
        </p:txBody>
      </p:sp>
      <p:cxnSp>
        <p:nvCxnSpPr>
          <p:cNvPr id="28" name="直接箭头连接符 27"/>
          <p:cNvCxnSpPr>
            <a:stCxn id="27" idx="2"/>
            <a:endCxn id="11" idx="0"/>
          </p:cNvCxnSpPr>
          <p:nvPr/>
        </p:nvCxnSpPr>
        <p:spPr>
          <a:xfrm>
            <a:off x="5965190" y="2465705"/>
            <a:ext cx="0" cy="670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27" idx="2"/>
            <a:endCxn id="9" idx="0"/>
          </p:cNvCxnSpPr>
          <p:nvPr/>
        </p:nvCxnSpPr>
        <p:spPr>
          <a:xfrm rot="5400000">
            <a:off x="4451985" y="1623060"/>
            <a:ext cx="670560" cy="2355215"/>
          </a:xfrm>
          <a:prstGeom prst="bentConnector3">
            <a:avLst>
              <a:gd name="adj1" fmla="val 4995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27" idx="2"/>
            <a:endCxn id="15" idx="0"/>
          </p:cNvCxnSpPr>
          <p:nvPr/>
        </p:nvCxnSpPr>
        <p:spPr>
          <a:xfrm rot="5400000" flipV="1">
            <a:off x="6807835" y="1623060"/>
            <a:ext cx="670560" cy="23558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0" idx="2"/>
            <a:endCxn id="12" idx="0"/>
          </p:cNvCxnSpPr>
          <p:nvPr/>
        </p:nvCxnSpPr>
        <p:spPr>
          <a:xfrm>
            <a:off x="3609975" y="5154295"/>
            <a:ext cx="0" cy="4025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71550" y="429895"/>
            <a:ext cx="8721725" cy="56451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203864"/>
                </a:solidFill>
                <a:sym typeface="+mn-lt"/>
              </a:rPr>
              <a:t>帧同步</a:t>
            </a:r>
            <a:r>
              <a:rPr lang="en-US" altLang="zh-CN" dirty="0">
                <a:solidFill>
                  <a:srgbClr val="203864"/>
                </a:solidFill>
                <a:sym typeface="+mn-lt"/>
              </a:rPr>
              <a:t>同步</a:t>
            </a:r>
            <a:r>
              <a:rPr lang="zh-CN" altLang="en-US" dirty="0">
                <a:solidFill>
                  <a:srgbClr val="203864"/>
                </a:solidFill>
                <a:sym typeface="+mn-lt"/>
              </a:rPr>
              <a:t>基础机制（定点</a:t>
            </a:r>
            <a:r>
              <a:rPr lang="zh-CN" altLang="en-US" dirty="0">
                <a:solidFill>
                  <a:srgbClr val="203864"/>
                </a:solidFill>
                <a:sym typeface="+mn-lt"/>
              </a:rPr>
              <a:t>数）</a:t>
            </a:r>
            <a:endParaRPr lang="zh-CN" altLang="en-US" dirty="0">
              <a:solidFill>
                <a:srgbClr val="203864"/>
              </a:solidFill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578340" y="429895"/>
            <a:ext cx="2271395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12920" y="5708650"/>
            <a:ext cx="3293745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71550" y="1672590"/>
            <a:ext cx="942340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定点数</a:t>
            </a:r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正余弦：</a:t>
            </a:r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客户端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本地所有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固定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正余弦运算结果，例如固定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位小数，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cos1=0.9998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所有客户端运算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cos1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结果都是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0.9998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，避免有客户端因精度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问题运算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cos1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等于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0.9997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1550" y="3037840"/>
            <a:ext cx="1041146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浮点数运算：</a:t>
            </a:r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例如所有浮点数运算先放大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10000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计算，小数点精度是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位，运算完结果再除以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10000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b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例如可以使用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位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整数处理，高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位处理整数，低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位处理浮点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203864"/>
                </a:solidFill>
                <a:sym typeface="+mn-lt"/>
              </a:rPr>
              <a:t>帧同</a:t>
            </a:r>
            <a:r>
              <a:rPr lang="en-US" altLang="zh-CN" dirty="0">
                <a:solidFill>
                  <a:srgbClr val="203864"/>
                </a:solidFill>
                <a:sym typeface="+mn-lt"/>
              </a:rPr>
              <a:t>步</a:t>
            </a:r>
            <a:r>
              <a:rPr lang="zh-CN" altLang="en-US" dirty="0">
                <a:solidFill>
                  <a:srgbClr val="203864"/>
                </a:solidFill>
                <a:sym typeface="+mn-lt"/>
              </a:rPr>
              <a:t>基础移动和碰撞</a:t>
            </a:r>
            <a:r>
              <a:rPr lang="zh-CN" altLang="en-US" dirty="0">
                <a:solidFill>
                  <a:srgbClr val="203864"/>
                </a:solidFill>
                <a:sym typeface="+mn-lt"/>
              </a:rPr>
              <a:t>效果</a:t>
            </a:r>
            <a:endParaRPr lang="zh-CN" altLang="en-US" dirty="0">
              <a:solidFill>
                <a:srgbClr val="203864"/>
              </a:solidFill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26030" y="175133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移动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578340" y="429895"/>
            <a:ext cx="2271395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12920" y="5708650"/>
            <a:ext cx="3293745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mov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20700" y="2319020"/>
            <a:ext cx="4876800" cy="28041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44840" y="175133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碰撞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检测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" name="collider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5080" y="2319020"/>
            <a:ext cx="4876800" cy="2804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 fullScrn="1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71550" y="429895"/>
            <a:ext cx="8721725" cy="56451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203864"/>
                </a:solidFill>
                <a:sym typeface="+mn-lt"/>
              </a:rPr>
              <a:t>帧同</a:t>
            </a:r>
            <a:r>
              <a:rPr lang="en-US" altLang="zh-CN" dirty="0">
                <a:solidFill>
                  <a:srgbClr val="203864"/>
                </a:solidFill>
                <a:sym typeface="+mn-lt"/>
              </a:rPr>
              <a:t>步</a:t>
            </a:r>
            <a:r>
              <a:rPr lang="zh-CN" altLang="en-US" dirty="0">
                <a:solidFill>
                  <a:srgbClr val="203864"/>
                </a:solidFill>
                <a:sym typeface="+mn-lt"/>
              </a:rPr>
              <a:t>基础移动协议（</a:t>
            </a:r>
            <a:r>
              <a:rPr lang="en-US" altLang="zh-CN" dirty="0">
                <a:solidFill>
                  <a:srgbClr val="203864"/>
                </a:solidFill>
                <a:sym typeface="+mn-lt"/>
              </a:rPr>
              <a:t>protobuf</a:t>
            </a:r>
            <a:r>
              <a:rPr lang="zh-CN" altLang="en-US" dirty="0">
                <a:solidFill>
                  <a:srgbClr val="203864"/>
                </a:solidFill>
                <a:sym typeface="+mn-lt"/>
              </a:rPr>
              <a:t>）</a:t>
            </a:r>
            <a:endParaRPr lang="zh-CN" altLang="en-US" dirty="0">
              <a:solidFill>
                <a:srgbClr val="203864"/>
              </a:solidFill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736725" y="2639695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移动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578340" y="429895"/>
            <a:ext cx="2271395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12920" y="5708650"/>
            <a:ext cx="3293745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>
            <p:custDataLst>
              <p:tags r:id="rId2"/>
            </p:custDataLst>
          </p:nvPr>
        </p:nvSpPr>
        <p:spPr>
          <a:xfrm>
            <a:off x="567690" y="3134360"/>
            <a:ext cx="3350260" cy="16637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1365" y="3328670"/>
            <a:ext cx="3048635" cy="1313815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5411470" y="263969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改变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方向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7" name="圆角矩形 16"/>
          <p:cNvSpPr/>
          <p:nvPr>
            <p:custDataLst>
              <p:tags r:id="rId6"/>
            </p:custDataLst>
          </p:nvPr>
        </p:nvSpPr>
        <p:spPr>
          <a:xfrm>
            <a:off x="4369435" y="3134360"/>
            <a:ext cx="3350260" cy="16637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87240" y="3299460"/>
            <a:ext cx="3026410" cy="1440815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9269730" y="263969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停止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移动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2" name="圆角矩形 21"/>
          <p:cNvSpPr/>
          <p:nvPr>
            <p:custDataLst>
              <p:tags r:id="rId10"/>
            </p:custDataLst>
          </p:nvPr>
        </p:nvSpPr>
        <p:spPr>
          <a:xfrm>
            <a:off x="8227695" y="3134360"/>
            <a:ext cx="3350260" cy="16637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346440" y="3299460"/>
            <a:ext cx="3183890" cy="1263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71550" y="429895"/>
            <a:ext cx="8721725" cy="56451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203864"/>
                </a:solidFill>
                <a:sym typeface="+mn-lt"/>
              </a:rPr>
              <a:t>帧同步项目技术探索</a:t>
            </a:r>
            <a:endParaRPr lang="en-US" altLang="zh-CN" dirty="0">
              <a:solidFill>
                <a:srgbClr val="203864"/>
              </a:solidFill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578340" y="429895"/>
            <a:ext cx="2271395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12920" y="5708650"/>
            <a:ext cx="3293745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51255" y="1927225"/>
            <a:ext cx="3669030" cy="1476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实现可靠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udp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协议数据传输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防止客户端篡改数据作弊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方案；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服务器帧数据逻辑校验；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服务器帧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数据快照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数据和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回滚；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......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443990" y="149669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同步、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校验机制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102350" y="149669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物理机制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68975" y="1988185"/>
            <a:ext cx="275463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前后端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物理碰撞检测；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......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"/>
          <p:cNvSpPr/>
          <p:nvPr/>
        </p:nvSpPr>
        <p:spPr>
          <a:xfrm>
            <a:off x="0" y="0"/>
            <a:ext cx="6245225" cy="6858000"/>
          </a:xfrm>
          <a:prstGeom prst="rect">
            <a:avLst/>
          </a:prstGeom>
          <a:gradFill>
            <a:gsLst>
              <a:gs pos="0">
                <a:srgbClr val="F9B36C"/>
              </a:gs>
              <a:gs pos="100000">
                <a:srgbClr val="F68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Logo"/>
          <p:cNvSpPr txBox="1"/>
          <p:nvPr/>
        </p:nvSpPr>
        <p:spPr>
          <a:xfrm>
            <a:off x="7759700" y="708025"/>
            <a:ext cx="3120390" cy="30734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>
            <a:lvl1pPr defTabSz="913765">
              <a:lnSpc>
                <a:spcPct val="70000"/>
              </a:lnSpc>
              <a:defRPr sz="3400">
                <a:solidFill>
                  <a:srgbClr val="1F1F1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探究背景</a:t>
            </a:r>
            <a:endParaRPr lang="zh-CN" altLang="en-US" sz="2000" b="1" dirty="0" smtClean="0"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颜色"/>
          <p:cNvSpPr txBox="1"/>
          <p:nvPr/>
        </p:nvSpPr>
        <p:spPr>
          <a:xfrm>
            <a:off x="7784465" y="1496695"/>
            <a:ext cx="4022725" cy="21526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>
            <a:lvl1pPr defTabSz="913765">
              <a:lnSpc>
                <a:spcPct val="70000"/>
              </a:lnSpc>
              <a:defRPr sz="3400">
                <a:solidFill>
                  <a:srgbClr val="1F1F1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2000" b="1" dirty="0" smtClean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游戏中常见网络数据同步方案</a:t>
            </a:r>
            <a:endParaRPr lang="zh-CN" altLang="en-US" sz="2000" b="1" dirty="0" smtClean="0"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字体"/>
          <p:cNvSpPr txBox="1"/>
          <p:nvPr/>
        </p:nvSpPr>
        <p:spPr>
          <a:xfrm>
            <a:off x="7788275" y="2207895"/>
            <a:ext cx="3120390" cy="21526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>
            <a:lvl1pPr defTabSz="913765">
              <a:lnSpc>
                <a:spcPct val="70000"/>
              </a:lnSpc>
              <a:defRPr sz="3400">
                <a:solidFill>
                  <a:srgbClr val="1F1F1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2000" b="1" dirty="0" smtClean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帧同步基础原理</a:t>
            </a:r>
            <a:endParaRPr lang="zh-CN" altLang="en-US" sz="2000" b="1" dirty="0" smtClean="0"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Oval 1"/>
          <p:cNvSpPr/>
          <p:nvPr/>
        </p:nvSpPr>
        <p:spPr bwMode="auto">
          <a:xfrm>
            <a:off x="1530350" y="2212975"/>
            <a:ext cx="3397250" cy="2635250"/>
          </a:xfrm>
          <a:prstGeom prst="ellipse">
            <a:avLst/>
          </a:prstGeom>
          <a:noFill/>
          <a:ln w="19050">
            <a:noFill/>
            <a:round/>
          </a:ln>
        </p:spPr>
        <p:txBody>
          <a:bodyPr rot="0" spcFirstLastPara="0" vert="horz" wrap="square" lIns="121920" tIns="60960" rIns="121920" bIns="60960" anchor="ctr" anchorCtr="1" forceAA="0" compatLnSpc="1">
            <a:noAutofit/>
          </a:bodyPr>
          <a:p>
            <a:pPr algn="ctr"/>
            <a:r>
              <a:rPr lang="zh-CN" altLang="en-US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目录</a:t>
            </a:r>
            <a:br>
              <a:rPr lang="zh-CN" altLang="en-US" sz="8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</a:br>
            <a:endParaRPr lang="zh-CN" altLang="en-US" sz="80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51" name="Rectangle 9"/>
          <p:cNvSpPr/>
          <p:nvPr/>
        </p:nvSpPr>
        <p:spPr>
          <a:xfrm>
            <a:off x="2493569" y="3488071"/>
            <a:ext cx="1569660" cy="369332"/>
          </a:xfrm>
          <a:prstGeom prst="rect">
            <a:avLst/>
          </a:prstGeom>
          <a:ln>
            <a:noFill/>
          </a:ln>
        </p:spPr>
        <p:txBody>
          <a:bodyPr wrap="none">
            <a:noAutofit/>
          </a:bodyPr>
          <a:p>
            <a:pPr algn="ctr"/>
            <a:r>
              <a:rPr lang="en-US" altLang="zh-CN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CONTENT</a:t>
            </a:r>
            <a:endParaRPr lang="en-US" altLang="zh-CN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69" name="圆形"/>
          <p:cNvSpPr/>
          <p:nvPr/>
        </p:nvSpPr>
        <p:spPr>
          <a:xfrm>
            <a:off x="6837045" y="612775"/>
            <a:ext cx="548640" cy="5308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p>
            <a:pPr algn="ctr" defTabSz="821055">
              <a:lnSpc>
                <a:spcPct val="100000"/>
              </a:lnSpc>
              <a:defRPr sz="30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pPr>
            <a:endParaRPr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Bold 50点"/>
          <p:cNvSpPr txBox="1"/>
          <p:nvPr/>
        </p:nvSpPr>
        <p:spPr>
          <a:xfrm>
            <a:off x="6916420" y="713740"/>
            <a:ext cx="422910" cy="37655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noAutofit/>
          </a:bodyPr>
          <a:lstStyle>
            <a:lvl1pPr>
              <a:defRPr sz="5000">
                <a:solidFill>
                  <a:srgbClr val="292929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圆形"/>
          <p:cNvSpPr/>
          <p:nvPr/>
        </p:nvSpPr>
        <p:spPr>
          <a:xfrm>
            <a:off x="6865620" y="1330960"/>
            <a:ext cx="548640" cy="5308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p>
            <a:pPr algn="ctr" defTabSz="821055">
              <a:lnSpc>
                <a:spcPct val="100000"/>
              </a:lnSpc>
              <a:defRPr sz="30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pPr>
            <a:endParaRPr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Bold 50点"/>
          <p:cNvSpPr txBox="1"/>
          <p:nvPr/>
        </p:nvSpPr>
        <p:spPr>
          <a:xfrm>
            <a:off x="6944995" y="1431925"/>
            <a:ext cx="422910" cy="37655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noAutofit/>
          </a:bodyPr>
          <a:lstStyle>
            <a:lvl1pPr>
              <a:defRPr sz="5000">
                <a:solidFill>
                  <a:srgbClr val="292929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圆形"/>
          <p:cNvSpPr/>
          <p:nvPr/>
        </p:nvSpPr>
        <p:spPr>
          <a:xfrm>
            <a:off x="6865620" y="2049145"/>
            <a:ext cx="548640" cy="5308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p>
            <a:pPr algn="ctr" defTabSz="821055">
              <a:lnSpc>
                <a:spcPct val="100000"/>
              </a:lnSpc>
              <a:defRPr sz="30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pPr>
            <a:endParaRPr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Bold 50点"/>
          <p:cNvSpPr txBox="1"/>
          <p:nvPr/>
        </p:nvSpPr>
        <p:spPr>
          <a:xfrm>
            <a:off x="6944995" y="2150110"/>
            <a:ext cx="422910" cy="37655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noAutofit/>
          </a:bodyPr>
          <a:lstStyle>
            <a:lvl1pPr>
              <a:defRPr sz="5000">
                <a:solidFill>
                  <a:srgbClr val="292929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字体"/>
          <p:cNvSpPr txBox="1"/>
          <p:nvPr/>
        </p:nvSpPr>
        <p:spPr>
          <a:xfrm>
            <a:off x="7788275" y="2927985"/>
            <a:ext cx="3120390" cy="21526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>
            <a:lvl1pPr defTabSz="913765">
              <a:lnSpc>
                <a:spcPct val="70000"/>
              </a:lnSpc>
              <a:defRPr sz="3400">
                <a:solidFill>
                  <a:srgbClr val="1F1F1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2000" b="1" dirty="0" smtClean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状态同步和帧同步对比</a:t>
            </a:r>
            <a:endParaRPr lang="zh-CN" altLang="en-US" sz="2000" b="1" dirty="0" smtClean="0"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圆形"/>
          <p:cNvSpPr/>
          <p:nvPr/>
        </p:nvSpPr>
        <p:spPr>
          <a:xfrm>
            <a:off x="6865620" y="2769870"/>
            <a:ext cx="548640" cy="5308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p>
            <a:pPr algn="ctr" defTabSz="821055">
              <a:lnSpc>
                <a:spcPct val="100000"/>
              </a:lnSpc>
              <a:defRPr sz="30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pPr>
            <a:endParaRPr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Bold 50点"/>
          <p:cNvSpPr txBox="1"/>
          <p:nvPr/>
        </p:nvSpPr>
        <p:spPr>
          <a:xfrm>
            <a:off x="6944995" y="2870835"/>
            <a:ext cx="422910" cy="37655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noAutofit/>
          </a:bodyPr>
          <a:lstStyle>
            <a:lvl1pPr>
              <a:defRPr sz="5000">
                <a:solidFill>
                  <a:srgbClr val="292929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字体"/>
          <p:cNvSpPr txBox="1"/>
          <p:nvPr/>
        </p:nvSpPr>
        <p:spPr>
          <a:xfrm>
            <a:off x="7788275" y="4389120"/>
            <a:ext cx="3669030" cy="21526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>
            <a:lvl1pPr defTabSz="913765">
              <a:lnSpc>
                <a:spcPct val="70000"/>
              </a:lnSpc>
              <a:defRPr sz="3400">
                <a:solidFill>
                  <a:srgbClr val="1F1F1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2000" b="1" dirty="0" smtClean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帧同步基础移动和碰撞效果</a:t>
            </a:r>
            <a:endParaRPr lang="zh-CN" altLang="en-US" sz="2000" b="1" dirty="0" smtClean="0"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圆形"/>
          <p:cNvSpPr/>
          <p:nvPr/>
        </p:nvSpPr>
        <p:spPr>
          <a:xfrm>
            <a:off x="6865620" y="4208780"/>
            <a:ext cx="548640" cy="5308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p>
            <a:pPr algn="ctr" defTabSz="821055">
              <a:lnSpc>
                <a:spcPct val="100000"/>
              </a:lnSpc>
              <a:defRPr sz="30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pPr>
            <a:endParaRPr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Bold 50点"/>
          <p:cNvSpPr txBox="1"/>
          <p:nvPr/>
        </p:nvSpPr>
        <p:spPr>
          <a:xfrm>
            <a:off x="6944995" y="4309745"/>
            <a:ext cx="422910" cy="37655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noAutofit/>
          </a:bodyPr>
          <a:lstStyle>
            <a:lvl1pPr>
              <a:defRPr sz="5000">
                <a:solidFill>
                  <a:srgbClr val="292929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字体"/>
          <p:cNvSpPr txBox="1"/>
          <p:nvPr/>
        </p:nvSpPr>
        <p:spPr>
          <a:xfrm>
            <a:off x="7788275" y="5106670"/>
            <a:ext cx="3120390" cy="21526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>
            <a:lvl1pPr defTabSz="913765">
              <a:lnSpc>
                <a:spcPct val="70000"/>
              </a:lnSpc>
              <a:defRPr sz="3400">
                <a:solidFill>
                  <a:srgbClr val="1F1F1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2000" b="1" dirty="0" smtClean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帧</a:t>
            </a:r>
            <a:r>
              <a:rPr lang="zh-CN" altLang="en-US" sz="2000" b="1" dirty="0" smtClean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同步基础移动协议</a:t>
            </a:r>
            <a:endParaRPr lang="zh-CN" altLang="en-US" sz="2000" b="1" dirty="0" smtClean="0"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圆形"/>
          <p:cNvSpPr/>
          <p:nvPr/>
        </p:nvSpPr>
        <p:spPr>
          <a:xfrm>
            <a:off x="6865620" y="4929505"/>
            <a:ext cx="548640" cy="5308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p>
            <a:pPr algn="ctr" defTabSz="821055">
              <a:lnSpc>
                <a:spcPct val="100000"/>
              </a:lnSpc>
              <a:defRPr sz="30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pPr>
            <a:endParaRPr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Bold 50点"/>
          <p:cNvSpPr txBox="1"/>
          <p:nvPr/>
        </p:nvSpPr>
        <p:spPr>
          <a:xfrm>
            <a:off x="6944995" y="5030470"/>
            <a:ext cx="422910" cy="37655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noAutofit/>
          </a:bodyPr>
          <a:lstStyle>
            <a:lvl1pPr>
              <a:defRPr sz="5000">
                <a:solidFill>
                  <a:srgbClr val="292929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字体"/>
          <p:cNvSpPr txBox="1"/>
          <p:nvPr/>
        </p:nvSpPr>
        <p:spPr>
          <a:xfrm>
            <a:off x="7788275" y="3658235"/>
            <a:ext cx="3120390" cy="21526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>
            <a:lvl1pPr defTabSz="913765">
              <a:lnSpc>
                <a:spcPct val="70000"/>
              </a:lnSpc>
              <a:defRPr sz="3400">
                <a:solidFill>
                  <a:srgbClr val="1F1F1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2000" b="1" dirty="0" smtClean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帧同步</a:t>
            </a:r>
            <a:r>
              <a:rPr lang="en-US" altLang="zh-CN" sz="2000" b="1" dirty="0" smtClean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同步基础机制</a:t>
            </a:r>
            <a:endParaRPr lang="en-US" altLang="zh-CN" sz="2000" b="1" dirty="0" smtClean="0"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Bold 50点"/>
          <p:cNvSpPr txBox="1"/>
          <p:nvPr/>
        </p:nvSpPr>
        <p:spPr>
          <a:xfrm>
            <a:off x="6865620" y="3496945"/>
            <a:ext cx="422910" cy="37655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noAutofit/>
          </a:bodyPr>
          <a:lstStyle>
            <a:lvl1pPr>
              <a:defRPr sz="5000">
                <a:solidFill>
                  <a:srgbClr val="292929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ctr"/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endParaRPr lang="en-US" altLang="zh-CN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圆形"/>
          <p:cNvSpPr/>
          <p:nvPr/>
        </p:nvSpPr>
        <p:spPr>
          <a:xfrm>
            <a:off x="6865620" y="3489325"/>
            <a:ext cx="548640" cy="5308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p>
            <a:pPr algn="ctr" defTabSz="821055">
              <a:lnSpc>
                <a:spcPct val="100000"/>
              </a:lnSpc>
              <a:defRPr sz="30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pPr>
            <a:endParaRPr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Bold 50点"/>
          <p:cNvSpPr txBox="1"/>
          <p:nvPr/>
        </p:nvSpPr>
        <p:spPr>
          <a:xfrm>
            <a:off x="6944995" y="3590290"/>
            <a:ext cx="422910" cy="37655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noAutofit/>
          </a:bodyPr>
          <a:lstStyle>
            <a:lvl1pPr>
              <a:defRPr sz="5000">
                <a:solidFill>
                  <a:srgbClr val="292929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字体"/>
          <p:cNvSpPr txBox="1"/>
          <p:nvPr/>
        </p:nvSpPr>
        <p:spPr>
          <a:xfrm>
            <a:off x="7788275" y="5850255"/>
            <a:ext cx="3120390" cy="21526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>
            <a:lvl1pPr defTabSz="913765">
              <a:lnSpc>
                <a:spcPct val="70000"/>
              </a:lnSpc>
              <a:defRPr sz="3400">
                <a:solidFill>
                  <a:srgbClr val="1F1F1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2000" b="1" dirty="0" smtClean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帧同步项目技术探索</a:t>
            </a:r>
            <a:endParaRPr lang="zh-CN" altLang="en-US" sz="2000" b="1" dirty="0" smtClean="0"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圆形"/>
          <p:cNvSpPr/>
          <p:nvPr/>
        </p:nvSpPr>
        <p:spPr>
          <a:xfrm>
            <a:off x="6865620" y="5673090"/>
            <a:ext cx="548640" cy="5308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p>
            <a:pPr algn="ctr" defTabSz="821055">
              <a:lnSpc>
                <a:spcPct val="100000"/>
              </a:lnSpc>
              <a:defRPr sz="30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pPr>
            <a:endParaRPr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Bold 50点"/>
          <p:cNvSpPr txBox="1"/>
          <p:nvPr/>
        </p:nvSpPr>
        <p:spPr>
          <a:xfrm>
            <a:off x="6944995" y="5774055"/>
            <a:ext cx="422910" cy="37655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noAutofit/>
          </a:bodyPr>
          <a:lstStyle>
            <a:lvl1pPr>
              <a:defRPr sz="5000">
                <a:solidFill>
                  <a:srgbClr val="292929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203864"/>
                </a:solidFill>
                <a:sym typeface="+mn-ea"/>
              </a:rPr>
              <a:t>探究背景</a:t>
            </a:r>
            <a:endParaRPr lang="en-US" altLang="zh-CN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08405" y="1824355"/>
            <a:ext cx="819658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市场</a:t>
            </a:r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需求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实时网络同步游戏市场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王者荣耀、第五人格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星际争霸、街霸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等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实时作战类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(来自网上资料)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 b="1" dirty="0" smtClean="0">
              <a:solidFill>
                <a:schemeClr val="accent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208405" y="3686810"/>
            <a:ext cx="927798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数据同步技术探索：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强实时性游戏（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低延迟、依赖高频操作、实时作战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）战斗实现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探索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578340" y="429895"/>
            <a:ext cx="2271395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65980" y="5716905"/>
            <a:ext cx="2835910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71550" y="429895"/>
            <a:ext cx="7096760" cy="56451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203864"/>
                </a:solidFill>
                <a:sym typeface="+mn-lt"/>
              </a:rPr>
              <a:t>游戏中常见网络数据同步方案（状态同步）</a:t>
            </a:r>
            <a:endParaRPr lang="zh-CN" altLang="en-US" dirty="0">
              <a:solidFill>
                <a:srgbClr val="203864"/>
              </a:solidFill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7430" y="1772285"/>
            <a:ext cx="8641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网络数据同步定义：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前后端系统数据交互（登录、移动、释放技能等）产生的数据，</a:t>
            </a:r>
            <a:b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同步给一个或多个客户端；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7430" y="3309620"/>
            <a:ext cx="96932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状态同步</a:t>
            </a:r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定义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同步前后端数据状态，保证每个客户端逻辑结果一致，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914400" lvl="2" indent="45720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系统数据逻辑和校验在服务端；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7430" y="5078095"/>
            <a:ext cx="95199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常见项目类型：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mm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rpg；slg；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回合制等；</a:t>
            </a:r>
            <a:endParaRPr lang="zh-CN" altLang="en-US" b="1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578340" y="429895"/>
            <a:ext cx="2271395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834890" y="5864225"/>
            <a:ext cx="2677160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203864"/>
                </a:solidFill>
                <a:sym typeface="+mn-lt"/>
              </a:rPr>
              <a:t>帧同步基础原理</a:t>
            </a:r>
            <a:endParaRPr lang="zh-CN" altLang="en-US" dirty="0">
              <a:solidFill>
                <a:srgbClr val="203864"/>
              </a:solidFill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1255" y="4841875"/>
            <a:ext cx="61264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常见项目类型：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战斗交互要求低延迟、高频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操作实时作战类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51255" y="2964180"/>
            <a:ext cx="863473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定义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在战斗数据同步中(移动、释放技能、碰撞检测)，所有客户端</a:t>
            </a:r>
            <a:b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按照相同的输入序列和步长（服务端转发）执行渲染画面，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逻辑和表现分离，</a:t>
            </a:r>
            <a:b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每个客户端战斗表现一致，相同的输入 + 相同的时机 = 相同的输出(结果)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578340" y="429895"/>
            <a:ext cx="2271395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12920" y="5708650"/>
            <a:ext cx="3293745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51255" y="1640205"/>
            <a:ext cx="9784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帧同步出现原因：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实时性要求高；操作反馈低延迟；服务器计算压力；网络复杂环境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下战斗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表现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203864"/>
                </a:solidFill>
                <a:sym typeface="+mn-lt"/>
              </a:rPr>
              <a:t>状态同步和帧同步对比</a:t>
            </a:r>
            <a:endParaRPr lang="zh-CN" altLang="en-US" dirty="0">
              <a:solidFill>
                <a:srgbClr val="203864"/>
              </a:solidFill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578340" y="429895"/>
            <a:ext cx="2271395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12920" y="5708650"/>
            <a:ext cx="3293745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6" name="表格 5"/>
          <p:cNvGraphicFramePr/>
          <p:nvPr/>
        </p:nvGraphicFramePr>
        <p:xfrm>
          <a:off x="1567180" y="1905000"/>
          <a:ext cx="8945245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425"/>
                <a:gridCol w="3432175"/>
                <a:gridCol w="325564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状态同步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帧同步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网络通讯协议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tcp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tcp或udp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数据传输</a:t>
                      </a:r>
                      <a:r>
                        <a:rPr lang="zh-CN" altLang="en-US"/>
                        <a:t>内容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系统中的状态（位置、血量</a:t>
                      </a:r>
                      <a:r>
                        <a:rPr lang="zh-CN" altLang="en-US"/>
                        <a:t>等）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操作指令（按键、方向</a:t>
                      </a:r>
                      <a:r>
                        <a:rPr lang="zh-CN" altLang="en-US"/>
                        <a:t>等）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战斗同步协议数据量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大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小(帧操作)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网络卡顿表现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瞬移、莫名掉血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战斗卡顿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战斗过程计算量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大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不做校验时低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安全性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高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不做校验时低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画面平滑优化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客户端画面做插值平滑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渲染帧插值平滑逻辑帧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断线重连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服务器直接同步当前状态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从第0帧或某一帧开始加速跑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203864"/>
                </a:solidFill>
                <a:sym typeface="+mn-lt"/>
              </a:rPr>
              <a:t>帧同步</a:t>
            </a:r>
            <a:r>
              <a:rPr lang="en-US" altLang="zh-CN" dirty="0">
                <a:solidFill>
                  <a:srgbClr val="203864"/>
                </a:solidFill>
                <a:sym typeface="+mn-lt"/>
              </a:rPr>
              <a:t>同步</a:t>
            </a:r>
            <a:r>
              <a:rPr lang="zh-CN" altLang="en-US" dirty="0">
                <a:solidFill>
                  <a:srgbClr val="203864"/>
                </a:solidFill>
                <a:sym typeface="+mn-lt"/>
              </a:rPr>
              <a:t>基础机制</a:t>
            </a:r>
            <a:endParaRPr lang="zh-CN" altLang="en-US" dirty="0">
              <a:solidFill>
                <a:srgbClr val="203864"/>
              </a:solidFill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578340" y="429895"/>
            <a:ext cx="2271395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12920" y="5708650"/>
            <a:ext cx="3293745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51255" y="1204595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</a:t>
            </a:r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端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51255" y="1783080"/>
            <a:ext cx="9612630" cy="23069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帧数据收集和同步：固定时间间隔收集所有客户端指令，同步给各个客户端，帧频率参考：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b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b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b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b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b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b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9" name="表格 8"/>
          <p:cNvGraphicFramePr/>
          <p:nvPr/>
        </p:nvGraphicFramePr>
        <p:xfrm>
          <a:off x="1828800" y="2286000"/>
          <a:ext cx="6398895" cy="1924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2132965"/>
                <a:gridCol w="21329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游戏</a:t>
                      </a: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参考帧</a:t>
                      </a:r>
                      <a:r>
                        <a:rPr lang="zh-CN" altLang="en-US"/>
                        <a:t>间隔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逻辑帧</a:t>
                      </a:r>
                      <a:r>
                        <a:rPr lang="zh-CN" altLang="en-US"/>
                        <a:t>率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9052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动作类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15~30</a:t>
                      </a:r>
                      <a:r>
                        <a:rPr lang="zh-CN" altLang="en-US" sz="1800">
                          <a:sym typeface="+mn-ea"/>
                        </a:rPr>
                        <a:t>毫秒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30~60FPS</a:t>
                      </a:r>
                      <a:endParaRPr lang="en-US" altLang="zh-CN"/>
                    </a:p>
                  </a:txBody>
                  <a:tcPr/>
                </a:tc>
              </a:tr>
              <a:tr h="3905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MOBA/RTS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30~50</a:t>
                      </a:r>
                      <a:r>
                        <a:rPr lang="zh-CN" altLang="en-US"/>
                        <a:t>毫秒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20~30FPS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休闲</a:t>
                      </a:r>
                      <a:r>
                        <a:rPr lang="zh-CN" altLang="en-US"/>
                        <a:t>竞技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50~100</a:t>
                      </a:r>
                      <a:r>
                        <a:rPr lang="zh-CN" altLang="en-US"/>
                        <a:t>毫秒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10~20FPS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151255" y="4189730"/>
            <a:ext cx="77838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断线重连：从客户端当前帧同步剩余帧，或基于某一帧快照同步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剩余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帧；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203864"/>
                </a:solidFill>
                <a:sym typeface="+mn-lt"/>
              </a:rPr>
              <a:t>帧同步</a:t>
            </a:r>
            <a:r>
              <a:rPr lang="en-US" altLang="zh-CN" dirty="0">
                <a:solidFill>
                  <a:srgbClr val="203864"/>
                </a:solidFill>
                <a:sym typeface="+mn-lt"/>
              </a:rPr>
              <a:t>同步</a:t>
            </a:r>
            <a:r>
              <a:rPr lang="zh-CN" altLang="en-US" dirty="0">
                <a:solidFill>
                  <a:srgbClr val="203864"/>
                </a:solidFill>
                <a:sym typeface="+mn-lt"/>
              </a:rPr>
              <a:t>基础机制</a:t>
            </a:r>
            <a:endParaRPr lang="zh-CN" altLang="en-US" dirty="0">
              <a:solidFill>
                <a:srgbClr val="203864"/>
              </a:solidFill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578340" y="429895"/>
            <a:ext cx="2271395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12920" y="5708650"/>
            <a:ext cx="3293745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51255" y="1204595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服务端帧数据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同步流程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998720" y="3385185"/>
            <a:ext cx="1932940" cy="8077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>
                <a:solidFill>
                  <a:schemeClr val="tx1"/>
                </a:solidFill>
              </a:rPr>
              <a:t>收集所有客户端操作指令，都没有</a:t>
            </a:r>
            <a:r>
              <a:rPr lang="zh-CN" altLang="en-US" sz="1500">
                <a:solidFill>
                  <a:schemeClr val="tx1"/>
                </a:solidFill>
              </a:rPr>
              <a:t>指令可发空</a:t>
            </a:r>
            <a:r>
              <a:rPr lang="zh-CN" altLang="en-US" sz="1500">
                <a:solidFill>
                  <a:schemeClr val="tx1"/>
                </a:solidFill>
              </a:rPr>
              <a:t>帧</a:t>
            </a:r>
            <a:endParaRPr lang="zh-CN" altLang="en-US" sz="1500">
              <a:solidFill>
                <a:schemeClr val="tx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128895" y="2153285"/>
            <a:ext cx="1672590" cy="5613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>
                <a:solidFill>
                  <a:schemeClr val="tx1"/>
                </a:solidFill>
              </a:rPr>
              <a:t>循环定时</a:t>
            </a:r>
            <a:r>
              <a:rPr lang="en-US" altLang="zh-CN" sz="1500">
                <a:solidFill>
                  <a:schemeClr val="tx1"/>
                </a:solidFill>
              </a:rPr>
              <a:t>tick</a:t>
            </a:r>
            <a:endParaRPr lang="en-US" altLang="zh-CN" sz="1500">
              <a:solidFill>
                <a:schemeClr val="tx1"/>
              </a:solidFill>
            </a:endParaRPr>
          </a:p>
        </p:txBody>
      </p:sp>
      <p:cxnSp>
        <p:nvCxnSpPr>
          <p:cNvPr id="28" name="直接箭头连接符 27"/>
          <p:cNvCxnSpPr>
            <a:stCxn id="27" idx="2"/>
            <a:endCxn id="11" idx="0"/>
          </p:cNvCxnSpPr>
          <p:nvPr/>
        </p:nvCxnSpPr>
        <p:spPr>
          <a:xfrm>
            <a:off x="5965190" y="2714625"/>
            <a:ext cx="0" cy="670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5128895" y="5038090"/>
            <a:ext cx="1672590" cy="5613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500">
                <a:solidFill>
                  <a:schemeClr val="tx1"/>
                </a:solidFill>
              </a:rPr>
              <a:t>广播帧数据</a:t>
            </a:r>
            <a:r>
              <a:rPr lang="zh-CN" altLang="en-US" sz="1500">
                <a:solidFill>
                  <a:schemeClr val="tx1"/>
                </a:solidFill>
              </a:rPr>
              <a:t>给</a:t>
            </a:r>
            <a:br>
              <a:rPr lang="zh-CN" altLang="en-US" sz="1500">
                <a:solidFill>
                  <a:schemeClr val="tx1"/>
                </a:solidFill>
              </a:rPr>
            </a:br>
            <a:r>
              <a:rPr lang="zh-CN" altLang="en-US" sz="1500">
                <a:solidFill>
                  <a:schemeClr val="tx1"/>
                </a:solidFill>
              </a:rPr>
              <a:t>客户端</a:t>
            </a:r>
            <a:endParaRPr lang="zh-CN" altLang="en-US" sz="1500">
              <a:solidFill>
                <a:schemeClr val="tx1"/>
              </a:solidFill>
            </a:endParaRPr>
          </a:p>
        </p:txBody>
      </p:sp>
      <p:cxnSp>
        <p:nvCxnSpPr>
          <p:cNvPr id="9" name="直接箭头连接符 8"/>
          <p:cNvCxnSpPr>
            <a:stCxn id="11" idx="2"/>
            <a:endCxn id="8" idx="0"/>
          </p:cNvCxnSpPr>
          <p:nvPr/>
        </p:nvCxnSpPr>
        <p:spPr>
          <a:xfrm>
            <a:off x="5965190" y="4192905"/>
            <a:ext cx="0" cy="845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203864"/>
                </a:solidFill>
                <a:sym typeface="+mn-lt"/>
              </a:rPr>
              <a:t>帧同步</a:t>
            </a:r>
            <a:r>
              <a:rPr lang="en-US" altLang="zh-CN" dirty="0">
                <a:solidFill>
                  <a:srgbClr val="203864"/>
                </a:solidFill>
                <a:sym typeface="+mn-lt"/>
              </a:rPr>
              <a:t>同步</a:t>
            </a:r>
            <a:r>
              <a:rPr lang="zh-CN" altLang="en-US" dirty="0">
                <a:solidFill>
                  <a:srgbClr val="203864"/>
                </a:solidFill>
                <a:sym typeface="+mn-lt"/>
              </a:rPr>
              <a:t>基础机制</a:t>
            </a:r>
            <a:endParaRPr lang="zh-CN" altLang="en-US" dirty="0">
              <a:solidFill>
                <a:srgbClr val="203864"/>
              </a:solidFill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1255" y="191262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客户端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578340" y="429895"/>
            <a:ext cx="2271395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12920" y="5708650"/>
            <a:ext cx="3293745" cy="774700"/>
          </a:xfrm>
          <a:prstGeom prst="rect">
            <a:avLst/>
          </a:prstGeom>
          <a:solidFill>
            <a:srgbClr val="FFF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51255" y="2371090"/>
            <a:ext cx="10527030" cy="1476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逻辑和表现分离；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逻辑帧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固定时间间隔，例如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15~30FPS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，所有客户端按照帧处理输入和计算状态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位置、碰撞等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渲染帧：独立于逻辑帧，例如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60FPS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，通过插值平滑表现（渲染帧平滑逻辑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帧）；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确定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性计算：实现定点数，例如计算正余弦、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向量，所有客户端浮点数和随机数运算结果需要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一致，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避免浮点数蝴蝶效应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因不同系统平台对小数点精度处理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有差异，随着时间推移差异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值被放大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DIAGRAM_VIRTUALLY_FRAME" val="{&quot;height&quot;:169.95,&quot;left&quot;:44.7,&quot;top&quot;:207.85,&quot;width&quot;:866.95}"/>
</p:tagLst>
</file>

<file path=ppt/tags/tag27.xml><?xml version="1.0" encoding="utf-8"?>
<p:tagLst xmlns:p="http://schemas.openxmlformats.org/presentationml/2006/main">
  <p:tag name="KSO_WM_DIAGRAM_VIRTUALLY_FRAME" val="{&quot;height&quot;:169.95,&quot;left&quot;:44.7,&quot;top&quot;:207.85,&quot;width&quot;:866.95}"/>
</p:tagLst>
</file>

<file path=ppt/tags/tag28.xml><?xml version="1.0" encoding="utf-8"?>
<p:tagLst xmlns:p="http://schemas.openxmlformats.org/presentationml/2006/main">
  <p:tag name="KSO_WM_DIAGRAM_VIRTUALLY_FRAME" val="{&quot;height&quot;:169.95,&quot;left&quot;:44.7,&quot;top&quot;:207.85,&quot;width&quot;:866.95}"/>
</p:tagLst>
</file>

<file path=ppt/tags/tag29.xml><?xml version="1.0" encoding="utf-8"?>
<p:tagLst xmlns:p="http://schemas.openxmlformats.org/presentationml/2006/main">
  <p:tag name="KSO_WM_DIAGRAM_VIRTUALLY_FRAME" val="{&quot;height&quot;:169.95,&quot;left&quot;:44.7,&quot;top&quot;:207.85,&quot;width&quot;:866.95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169.95,&quot;left&quot;:44.7,&quot;top&quot;:207.85,&quot;width&quot;:866.95}"/>
</p:tagLst>
</file>

<file path=ppt/tags/tag31.xml><?xml version="1.0" encoding="utf-8"?>
<p:tagLst xmlns:p="http://schemas.openxmlformats.org/presentationml/2006/main">
  <p:tag name="KSO_WM_DIAGRAM_VIRTUALLY_FRAME" val="{&quot;height&quot;:169.95,&quot;left&quot;:44.7,&quot;top&quot;:207.85,&quot;width&quot;:866.95}"/>
</p:tagLst>
</file>

<file path=ppt/tags/tag32.xml><?xml version="1.0" encoding="utf-8"?>
<p:tagLst xmlns:p="http://schemas.openxmlformats.org/presentationml/2006/main">
  <p:tag name="KSO_WM_DIAGRAM_VIRTUALLY_FRAME" val="{&quot;height&quot;:169.95,&quot;left&quot;:44.7,&quot;top&quot;:207.85,&quot;width&quot;:866.95}"/>
</p:tagLst>
</file>

<file path=ppt/tags/tag33.xml><?xml version="1.0" encoding="utf-8"?>
<p:tagLst xmlns:p="http://schemas.openxmlformats.org/presentationml/2006/main">
  <p:tag name="KSO_WM_DIAGRAM_VIRTUALLY_FRAME" val="{&quot;height&quot;:169.95,&quot;left&quot;:44.7,&quot;top&quot;:207.85,&quot;width&quot;:866.95}"/>
</p:tagLst>
</file>

<file path=ppt/tags/tag34.xml><?xml version="1.0" encoding="utf-8"?>
<p:tagLst xmlns:p="http://schemas.openxmlformats.org/presentationml/2006/main">
  <p:tag name="KSO_WM_DIAGRAM_VIRTUALLY_FRAME" val="{&quot;height&quot;:169.95,&quot;left&quot;:44.7,&quot;top&quot;:207.85,&quot;width&quot;:866.95}"/>
</p:tagLst>
</file>

<file path=ppt/tags/tag35.xml><?xml version="1.0" encoding="utf-8"?>
<p:tagLst xmlns:p="http://schemas.openxmlformats.org/presentationml/2006/main">
  <p:tag name="KSO_WM_DIAGRAM_VIRTUALLY_FRAME" val="{&quot;height&quot;:169.95,&quot;left&quot;:44.7,&quot;top&quot;:207.85,&quot;width&quot;:866.95}"/>
</p:tagLst>
</file>

<file path=ppt/tags/tag36.xml><?xml version="1.0" encoding="utf-8"?>
<p:tagLst xmlns:p="http://schemas.openxmlformats.org/presentationml/2006/main">
  <p:tag name="KSO_WM_DIAGRAM_VIRTUALLY_FRAME" val="{&quot;height&quot;:169.95,&quot;left&quot;:44.7,&quot;top&quot;:207.85,&quot;width&quot;:866.95}"/>
</p:tagLst>
</file>

<file path=ppt/tags/tag37.xml><?xml version="1.0" encoding="utf-8"?>
<p:tagLst xmlns:p="http://schemas.openxmlformats.org/presentationml/2006/main">
  <p:tag name="KSO_WM_DIAGRAM_VIRTUALLY_FRAME" val="{&quot;height&quot;:169.95,&quot;left&quot;:44.7,&quot;top&quot;:207.85,&quot;width&quot;:866.95}"/>
</p:tagLst>
</file>

<file path=ppt/tags/tag38.xml><?xml version="1.0" encoding="utf-8"?>
<p:tagLst xmlns:p="http://schemas.openxmlformats.org/presentationml/2006/main">
  <p:tag name="KSO_WPP_MARK_KEY" val="9aba57f1-e18e-4db2-a314-63c7309ae150"/>
  <p:tag name="COMMONDATA" val="eyJoZGlkIjoiNDg1ZDA4YmUzOGJiMGY5MTM4N2FmZDQ5NTdjNzhlODkifQ=="/>
  <p:tag name="commondata" val="eyJoZGlkIjoiYjcxYmVmM2FkZGIyYmNjNDMzMjVjMjdlZGY3OTdiMTk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自定义 6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600"/>
      </a:accent1>
      <a:accent2>
        <a:srgbClr val="FFCF9B"/>
      </a:accent2>
      <a:accent3>
        <a:srgbClr val="BFBFBF"/>
      </a:accent3>
      <a:accent4>
        <a:srgbClr val="D2D2D2"/>
      </a:accent4>
      <a:accent5>
        <a:srgbClr val="E6E6E6"/>
      </a:accent5>
      <a:accent6>
        <a:srgbClr val="F2F2F2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6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600"/>
      </a:accent1>
      <a:accent2>
        <a:srgbClr val="FFCF9B"/>
      </a:accent2>
      <a:accent3>
        <a:srgbClr val="BFBFBF"/>
      </a:accent3>
      <a:accent4>
        <a:srgbClr val="D2D2D2"/>
      </a:accent4>
      <a:accent5>
        <a:srgbClr val="E6E6E6"/>
      </a:accent5>
      <a:accent6>
        <a:srgbClr val="F2F2F2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1574</Words>
  <Application>WPS 演示</Application>
  <PresentationFormat>宽屏</PresentationFormat>
  <Paragraphs>227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思源黑体 CN Normal</vt:lpstr>
      <vt:lpstr>黑体</vt:lpstr>
      <vt:lpstr>Helvetica</vt:lpstr>
      <vt:lpstr>Open Sans</vt:lpstr>
      <vt:lpstr>Source Han Sans CN Bold Bold</vt:lpstr>
      <vt:lpstr>Segoe Print</vt:lpstr>
      <vt:lpstr>Calibri</vt:lpstr>
      <vt:lpstr>Arial Unicode MS</vt:lpstr>
      <vt:lpstr>Calibri Light</vt:lpstr>
      <vt:lpstr>Office 主题</vt:lpstr>
      <vt:lpstr>1_Office 主题</vt:lpstr>
      <vt:lpstr>PowerPoint 演示文稿</vt:lpstr>
      <vt:lpstr>PowerPoint 演示文稿</vt:lpstr>
      <vt:lpstr>探究背景</vt:lpstr>
      <vt:lpstr>游戏中常见网络数据同步方案（状态同步）</vt:lpstr>
      <vt:lpstr>帧同步基础原理</vt:lpstr>
      <vt:lpstr>状态同步和帧同步对比</vt:lpstr>
      <vt:lpstr>帧同步同步基础机制</vt:lpstr>
      <vt:lpstr>帧同步同步基础机制</vt:lpstr>
      <vt:lpstr>帧同步同步基础机制</vt:lpstr>
      <vt:lpstr>帧同步同步基础机制</vt:lpstr>
      <vt:lpstr>帧同步同步基础机制（定点数）</vt:lpstr>
      <vt:lpstr>帧同步基础移动和碰撞效果</vt:lpstr>
      <vt:lpstr>帧同步基础移动协议（protobuf）</vt:lpstr>
      <vt:lpstr>帧同步项目技术探索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Eddie Mo</dc:creator>
  <cp:lastModifiedBy>Administrator</cp:lastModifiedBy>
  <cp:revision>279</cp:revision>
  <dcterms:created xsi:type="dcterms:W3CDTF">2025-03-23T15:59:00Z</dcterms:created>
  <dcterms:modified xsi:type="dcterms:W3CDTF">2025-03-25T08:05:23Z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6D9EBAD252A2495984B5491DD44A10FE</vt:lpwstr>
  </property>
</Properties>
</file>